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76" r:id="rId4"/>
    <p:sldId id="257" r:id="rId5"/>
    <p:sldId id="269" r:id="rId6"/>
    <p:sldId id="271" r:id="rId7"/>
    <p:sldId id="270" r:id="rId8"/>
    <p:sldId id="266" r:id="rId9"/>
    <p:sldId id="268" r:id="rId10"/>
    <p:sldId id="272" r:id="rId11"/>
    <p:sldId id="273" r:id="rId12"/>
    <p:sldId id="275" r:id="rId13"/>
    <p:sldId id="279" r:id="rId14"/>
    <p:sldId id="280" r:id="rId15"/>
    <p:sldId id="277" r:id="rId16"/>
    <p:sldId id="259" r:id="rId17"/>
    <p:sldId id="260" r:id="rId18"/>
    <p:sldId id="261" r:id="rId19"/>
    <p:sldId id="262" r:id="rId20"/>
    <p:sldId id="263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oper Hewitt" pitchFamily="2" charset="77"/>
      <p:regular r:id="rId26"/>
      <p:bold r:id="rId27"/>
    </p:embeddedFont>
    <p:embeddedFont>
      <p:font typeface="Cooper Hewitt Bold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Sierra Salamanca" userId="e373047d-4750-4b1d-abb1-cf7c2552b86e" providerId="ADAL" clId="{B000C431-53EF-429D-AC27-C3039FFF1EF1}"/>
    <pc:docChg chg="undo custSel modSld">
      <pc:chgData name="Andres Felipe Sierra Salamanca" userId="e373047d-4750-4b1d-abb1-cf7c2552b86e" providerId="ADAL" clId="{B000C431-53EF-429D-AC27-C3039FFF1EF1}" dt="2022-08-01T15:35:34.389" v="31" actId="1035"/>
      <pc:docMkLst>
        <pc:docMk/>
      </pc:docMkLst>
      <pc:sldChg chg="modSp mod">
        <pc:chgData name="Andres Felipe Sierra Salamanca" userId="e373047d-4750-4b1d-abb1-cf7c2552b86e" providerId="ADAL" clId="{B000C431-53EF-429D-AC27-C3039FFF1EF1}" dt="2022-08-01T15:12:57.925" v="5" actId="14100"/>
        <pc:sldMkLst>
          <pc:docMk/>
          <pc:sldMk cId="0" sldId="258"/>
        </pc:sldMkLst>
        <pc:grpChg chg="mod">
          <ac:chgData name="Andres Felipe Sierra Salamanca" userId="e373047d-4750-4b1d-abb1-cf7c2552b86e" providerId="ADAL" clId="{B000C431-53EF-429D-AC27-C3039FFF1EF1}" dt="2022-08-01T15:12:57.925" v="5" actId="14100"/>
          <ac:grpSpMkLst>
            <pc:docMk/>
            <pc:sldMk cId="0" sldId="258"/>
            <ac:grpSpMk id="13" creationId="{00000000-0000-0000-0000-000000000000}"/>
          </ac:grpSpMkLst>
        </pc:grpChg>
      </pc:sldChg>
      <pc:sldChg chg="modSp mod">
        <pc:chgData name="Andres Felipe Sierra Salamanca" userId="e373047d-4750-4b1d-abb1-cf7c2552b86e" providerId="ADAL" clId="{B000C431-53EF-429D-AC27-C3039FFF1EF1}" dt="2022-08-01T15:13:05.257" v="14" actId="1036"/>
        <pc:sldMkLst>
          <pc:docMk/>
          <pc:sldMk cId="0" sldId="260"/>
        </pc:sldMkLst>
        <pc:spChg chg="mod">
          <ac:chgData name="Andres Felipe Sierra Salamanca" userId="e373047d-4750-4b1d-abb1-cf7c2552b86e" providerId="ADAL" clId="{B000C431-53EF-429D-AC27-C3039FFF1EF1}" dt="2022-08-01T15:13:05.257" v="14" actId="1036"/>
          <ac:spMkLst>
            <pc:docMk/>
            <pc:sldMk cId="0" sldId="260"/>
            <ac:spMk id="17" creationId="{00000000-0000-0000-0000-000000000000}"/>
          </ac:spMkLst>
        </pc:spChg>
        <pc:grpChg chg="mod">
          <ac:chgData name="Andres Felipe Sierra Salamanca" userId="e373047d-4750-4b1d-abb1-cf7c2552b86e" providerId="ADAL" clId="{B000C431-53EF-429D-AC27-C3039FFF1EF1}" dt="2022-08-01T15:12:49.976" v="3" actId="14100"/>
          <ac:grpSpMkLst>
            <pc:docMk/>
            <pc:sldMk cId="0" sldId="260"/>
            <ac:grpSpMk id="15" creationId="{00000000-0000-0000-0000-000000000000}"/>
          </ac:grpSpMkLst>
        </pc:grpChg>
      </pc:sldChg>
      <pc:sldChg chg="delSp modSp mod">
        <pc:chgData name="Andres Felipe Sierra Salamanca" userId="e373047d-4750-4b1d-abb1-cf7c2552b86e" providerId="ADAL" clId="{B000C431-53EF-429D-AC27-C3039FFF1EF1}" dt="2022-08-01T15:35:34.389" v="31" actId="1035"/>
        <pc:sldMkLst>
          <pc:docMk/>
          <pc:sldMk cId="0" sldId="262"/>
        </pc:sldMkLst>
        <pc:spChg chg="mod">
          <ac:chgData name="Andres Felipe Sierra Salamanca" userId="e373047d-4750-4b1d-abb1-cf7c2552b86e" providerId="ADAL" clId="{B000C431-53EF-429D-AC27-C3039FFF1EF1}" dt="2022-08-01T15:35:29.416" v="27" actId="1036"/>
          <ac:spMkLst>
            <pc:docMk/>
            <pc:sldMk cId="0" sldId="262"/>
            <ac:spMk id="17" creationId="{00000000-0000-0000-0000-000000000000}"/>
          </ac:spMkLst>
        </pc:spChg>
        <pc:spChg chg="del">
          <ac:chgData name="Andres Felipe Sierra Salamanca" userId="e373047d-4750-4b1d-abb1-cf7c2552b86e" providerId="ADAL" clId="{B000C431-53EF-429D-AC27-C3039FFF1EF1}" dt="2022-08-01T15:35:15.013" v="19" actId="478"/>
          <ac:spMkLst>
            <pc:docMk/>
            <pc:sldMk cId="0" sldId="262"/>
            <ac:spMk id="18" creationId="{00000000-0000-0000-0000-000000000000}"/>
          </ac:spMkLst>
        </pc:spChg>
        <pc:spChg chg="mod">
          <ac:chgData name="Andres Felipe Sierra Salamanca" userId="e373047d-4750-4b1d-abb1-cf7c2552b86e" providerId="ADAL" clId="{B000C431-53EF-429D-AC27-C3039FFF1EF1}" dt="2022-08-01T15:35:34.389" v="31" actId="1035"/>
          <ac:spMkLst>
            <pc:docMk/>
            <pc:sldMk cId="0" sldId="262"/>
            <ac:spMk id="19" creationId="{00000000-0000-0000-0000-000000000000}"/>
          </ac:spMkLst>
        </pc:spChg>
        <pc:spChg chg="mod">
          <ac:chgData name="Andres Felipe Sierra Salamanca" userId="e373047d-4750-4b1d-abb1-cf7c2552b86e" providerId="ADAL" clId="{B000C431-53EF-429D-AC27-C3039FFF1EF1}" dt="2022-08-01T15:13:15.046" v="18" actId="1035"/>
          <ac:spMkLst>
            <pc:docMk/>
            <pc:sldMk cId="0" sldId="262"/>
            <ac:spMk id="20" creationId="{00000000-0000-0000-0000-000000000000}"/>
          </ac:spMkLst>
        </pc:spChg>
        <pc:grpChg chg="mod">
          <ac:chgData name="Andres Felipe Sierra Salamanca" userId="e373047d-4750-4b1d-abb1-cf7c2552b86e" providerId="ADAL" clId="{B000C431-53EF-429D-AC27-C3039FFF1EF1}" dt="2022-08-01T15:13:11.152" v="15" actId="14100"/>
          <ac:grpSpMkLst>
            <pc:docMk/>
            <pc:sldMk cId="0" sldId="262"/>
            <ac:grpSpMk id="15" creationId="{00000000-0000-0000-0000-000000000000}"/>
          </ac:grpSpMkLst>
        </pc:grpChg>
        <pc:picChg chg="del">
          <ac:chgData name="Andres Felipe Sierra Salamanca" userId="e373047d-4750-4b1d-abb1-cf7c2552b86e" providerId="ADAL" clId="{B000C431-53EF-429D-AC27-C3039FFF1EF1}" dt="2022-08-01T15:35:19.193" v="20" actId="478"/>
          <ac:picMkLst>
            <pc:docMk/>
            <pc:sldMk cId="0" sldId="262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.sarmiento@uniandes.edu.co" TargetMode="External"/><Relationship Id="rId2" Type="http://schemas.openxmlformats.org/officeDocument/2006/relationships/hyperlink" Target="https://ignaciomsarmiento.github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666" b="29666"/>
          <a:stretch>
            <a:fillRect/>
          </a:stretch>
        </p:blipFill>
        <p:spPr>
          <a:xfrm>
            <a:off x="0" y="0"/>
            <a:ext cx="18288000" cy="97611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6186433" cy="3479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433" cy="3479869"/>
            </a:xfrm>
            <a:custGeom>
              <a:avLst/>
              <a:gdLst/>
              <a:ahLst/>
              <a:cxnLst/>
              <a:rect l="l" t="t" r="r" b="b"/>
              <a:pathLst>
                <a:path w="6186433" h="3479869">
                  <a:moveTo>
                    <a:pt x="0" y="0"/>
                  </a:moveTo>
                  <a:lnTo>
                    <a:pt x="6186433" y="0"/>
                  </a:lnTo>
                  <a:lnTo>
                    <a:pt x="6186433" y="3479869"/>
                  </a:lnTo>
                  <a:lnTo>
                    <a:pt x="0" y="3479869"/>
                  </a:lnTo>
                  <a:close/>
                </a:path>
              </a:pathLst>
            </a:custGeom>
            <a:solidFill>
              <a:srgbClr val="F24405">
                <a:alpha val="57647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7" name="Group 7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ABB17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ECC10C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976027" y="3459737"/>
            <a:ext cx="16283273" cy="328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4"/>
              </a:lnSpc>
            </a:pPr>
            <a:r>
              <a:rPr lang="en-US" sz="8254">
                <a:solidFill>
                  <a:srgbClr val="FFFFFF"/>
                </a:solidFill>
                <a:latin typeface="Cooper Hewitt Bold"/>
              </a:rPr>
              <a:t>Encuentro de estudiantes nuevxs con profesorxs de Economía</a:t>
            </a:r>
          </a:p>
          <a:p>
            <a:pPr>
              <a:lnSpc>
                <a:spcPts val="7154"/>
              </a:lnSpc>
            </a:pPr>
            <a:r>
              <a:rPr lang="en-US" sz="7154">
                <a:solidFill>
                  <a:srgbClr val="FFFFFF"/>
                </a:solidFill>
                <a:latin typeface="Cooper Hewitt Bold"/>
              </a:rPr>
              <a:t>2022-2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AA9B66-E691-7DE6-A352-4FE2B74C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52700"/>
            <a:ext cx="1540761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D203B0B-D4B5-CBAC-DD0A-37BC1399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55112"/>
            <a:ext cx="16563278" cy="25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67DEDA-B6D8-C203-97BB-6E63A9A0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9" y="1651000"/>
            <a:ext cx="13336893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9966" y="1482179"/>
            <a:ext cx="16796724" cy="294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s-ES_tradnl" sz="4800" dirty="0">
                <a:solidFill>
                  <a:srgbClr val="1D1D1B"/>
                </a:solidFill>
                <a:latin typeface="Cooper Hewitt Bold"/>
              </a:rPr>
              <a:t>Equipo Administrativo</a:t>
            </a:r>
          </a:p>
          <a:p>
            <a:pPr>
              <a:lnSpc>
                <a:spcPts val="7580"/>
              </a:lnSpc>
            </a:pPr>
            <a:endParaRPr lang="es-ES_tradnl" sz="4800" dirty="0">
              <a:solidFill>
                <a:srgbClr val="1D1D1B"/>
              </a:solidFill>
              <a:latin typeface="Cooper Hewitt Bold"/>
            </a:endParaRP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8" name="Picture 17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037F04C4-859A-B92E-F46E-8CF7627A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78" y="2435466"/>
            <a:ext cx="13347700" cy="68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9966" y="1482179"/>
            <a:ext cx="16796724" cy="197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s-ES_tradnl" sz="4800" dirty="0">
                <a:solidFill>
                  <a:srgbClr val="1D1D1B"/>
                </a:solidFill>
                <a:latin typeface="Cooper Hewitt Bold"/>
              </a:rPr>
              <a:t>Los profes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76F5A4-3B25-336A-7F1D-FE5BE7AD2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99162"/>
            <a:ext cx="14020800" cy="67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0673" y="2170686"/>
            <a:ext cx="16796724" cy="197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Cuéntenme un poco de ustedes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E8D7A998-A714-E290-01DD-A29D61C51AAE}"/>
              </a:ext>
            </a:extLst>
          </p:cNvPr>
          <p:cNvSpPr txBox="1"/>
          <p:nvPr/>
        </p:nvSpPr>
        <p:spPr>
          <a:xfrm>
            <a:off x="1203735" y="3987097"/>
            <a:ext cx="16230600" cy="733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Su nombre y como le gusta que le llamen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De donde y que colegio vienen (todavía no conozco todas las ciudades, y menos idea de los colegios </a:t>
            </a:r>
            <a:r>
              <a:rPr lang="es-ES_tradnl" sz="4000" dirty="0"/>
              <a:t>🙃 )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¿ Qué los llevó a estudiar economía? ¿Pensaron en otra carrera?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¿ Qué le gusta hacer en su tiempo libre?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r>
              <a:rPr lang="es-ES_tradnl" sz="4000" dirty="0">
                <a:solidFill>
                  <a:srgbClr val="000000"/>
                </a:solidFill>
                <a:latin typeface="Cooper Hewitt"/>
              </a:rPr>
              <a:t>¿ Que quieren ser cuando sean “grandes”?</a:t>
            </a: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4400"/>
              </a:lnSpc>
              <a:buFont typeface="Arial" panose="020B0604020202020204" pitchFamily="34" charset="0"/>
              <a:buChar char="•"/>
            </a:pPr>
            <a:endParaRPr lang="es-ES_tradnl" sz="40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38426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237504" cy="69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7504" cy="696096"/>
            </a:xfrm>
            <a:custGeom>
              <a:avLst/>
              <a:gdLst/>
              <a:ahLst/>
              <a:cxnLst/>
              <a:rect l="l" t="t" r="r" b="b"/>
              <a:pathLst>
                <a:path w="1237504" h="696096">
                  <a:moveTo>
                    <a:pt x="0" y="0"/>
                  </a:moveTo>
                  <a:lnTo>
                    <a:pt x="1237504" y="0"/>
                  </a:lnTo>
                  <a:lnTo>
                    <a:pt x="1237504" y="696096"/>
                  </a:lnTo>
                  <a:lnTo>
                    <a:pt x="0" y="696096"/>
                  </a:lnTo>
                  <a:close/>
                </a:path>
              </a:pathLst>
            </a:custGeom>
            <a:solidFill>
              <a:srgbClr val="7AC94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73122" y="9761190"/>
            <a:ext cx="3656634" cy="525810"/>
            <a:chOff x="0" y="0"/>
            <a:chExt cx="105983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833" cy="152400"/>
            </a:xfrm>
            <a:custGeom>
              <a:avLst/>
              <a:gdLst/>
              <a:ahLst/>
              <a:cxnLst/>
              <a:rect l="l" t="t" r="r" b="b"/>
              <a:pathLst>
                <a:path w="1059833" h="152400">
                  <a:moveTo>
                    <a:pt x="0" y="0"/>
                  </a:moveTo>
                  <a:lnTo>
                    <a:pt x="1059833" y="0"/>
                  </a:lnTo>
                  <a:lnTo>
                    <a:pt x="105983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DD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6488" y="9761190"/>
            <a:ext cx="3656634" cy="525810"/>
            <a:chOff x="0" y="0"/>
            <a:chExt cx="105983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9833" cy="152400"/>
            </a:xfrm>
            <a:custGeom>
              <a:avLst/>
              <a:gdLst/>
              <a:ahLst/>
              <a:cxnLst/>
              <a:rect l="l" t="t" r="r" b="b"/>
              <a:pathLst>
                <a:path w="1059833" h="152400">
                  <a:moveTo>
                    <a:pt x="0" y="0"/>
                  </a:moveTo>
                  <a:lnTo>
                    <a:pt x="1059833" y="0"/>
                  </a:lnTo>
                  <a:lnTo>
                    <a:pt x="105983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2A41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658244" y="9761190"/>
            <a:ext cx="3658244" cy="525810"/>
            <a:chOff x="0" y="0"/>
            <a:chExt cx="1615439" cy="232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439" cy="232192"/>
            </a:xfrm>
            <a:custGeom>
              <a:avLst/>
              <a:gdLst/>
              <a:ahLst/>
              <a:cxnLst/>
              <a:rect l="l" t="t" r="r" b="b"/>
              <a:pathLst>
                <a:path w="1615439" h="232192">
                  <a:moveTo>
                    <a:pt x="0" y="0"/>
                  </a:moveTo>
                  <a:lnTo>
                    <a:pt x="1615439" y="0"/>
                  </a:lnTo>
                  <a:lnTo>
                    <a:pt x="1615439" y="232192"/>
                  </a:lnTo>
                  <a:lnTo>
                    <a:pt x="0" y="232192"/>
                  </a:lnTo>
                  <a:close/>
                </a:path>
              </a:pathLst>
            </a:custGeom>
            <a:solidFill>
              <a:srgbClr val="F27D0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9761190"/>
            <a:ext cx="3658244" cy="525810"/>
            <a:chOff x="0" y="0"/>
            <a:chExt cx="1237504" cy="1778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440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76027" y="2084954"/>
            <a:ext cx="16283273" cy="604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n-US" sz="7580">
                <a:solidFill>
                  <a:srgbClr val="FFFFFF"/>
                </a:solidFill>
                <a:latin typeface="Cooper Hewitt Bold"/>
              </a:rPr>
              <a:t>Actividad: </a:t>
            </a:r>
          </a:p>
          <a:p>
            <a:pPr>
              <a:lnSpc>
                <a:spcPts val="7580"/>
              </a:lnSpc>
            </a:pPr>
            <a:endParaRPr lang="en-US" sz="7580">
              <a:solidFill>
                <a:srgbClr val="FFFFFF"/>
              </a:solidFill>
              <a:latin typeface="Cooper Hewitt Bold"/>
            </a:endParaRPr>
          </a:p>
          <a:p>
            <a:pPr>
              <a:lnSpc>
                <a:spcPts val="7580"/>
              </a:lnSpc>
            </a:pPr>
            <a:r>
              <a:rPr lang="en-US" sz="7580">
                <a:solidFill>
                  <a:srgbClr val="FFFFFF"/>
                </a:solidFill>
                <a:latin typeface="Cooper Hewitt Bold"/>
              </a:rPr>
              <a:t>¿Cuál es LA pregunta que usted quisiera resolver estudiando economía?</a:t>
            </a:r>
          </a:p>
          <a:p>
            <a:pPr>
              <a:lnSpc>
                <a:spcPts val="7580"/>
              </a:lnSpc>
            </a:pPr>
            <a:endParaRPr lang="en-US" sz="7580">
              <a:solidFill>
                <a:srgbClr val="FFFFFF"/>
              </a:solidFill>
              <a:latin typeface="Cooper Hewitt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696364" y="3337784"/>
            <a:ext cx="12429590" cy="620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1.Escriba la pregunta en los dos papeles que entregamos.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2.Meta uno de esos papeles en el sobre y marque el sobre con su nombre completo.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3.El otro papel déjelo por fuera del sobre. No necesita marcarlo.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4.Entréguele todo al profesorx que está con usted. </a:t>
            </a:r>
          </a:p>
          <a:p>
            <a:pPr>
              <a:lnSpc>
                <a:spcPts val="2200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000000"/>
                </a:solidFill>
                <a:latin typeface="Cooper Hewitt"/>
              </a:rPr>
              <a:t>5.Diligencie el forms (escanear código QR). </a:t>
            </a:r>
          </a:p>
          <a:p>
            <a:pPr>
              <a:lnSpc>
                <a:spcPts val="4399"/>
              </a:lnSpc>
            </a:pPr>
            <a:endParaRPr lang="en-US" sz="3999">
              <a:solidFill>
                <a:srgbClr val="000000"/>
              </a:solidFill>
              <a:latin typeface="Cooper Hewit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58290" y="3988984"/>
            <a:ext cx="4526197" cy="452619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622097"/>
            <a:ext cx="17984487" cy="2120878"/>
            <a:chOff x="0" y="0"/>
            <a:chExt cx="6516411" cy="8852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16412" cy="885205"/>
            </a:xfrm>
            <a:custGeom>
              <a:avLst/>
              <a:gdLst/>
              <a:ahLst/>
              <a:cxnLst/>
              <a:rect l="l" t="t" r="r" b="b"/>
              <a:pathLst>
                <a:path w="6516412" h="885205">
                  <a:moveTo>
                    <a:pt x="6391951" y="885205"/>
                  </a:moveTo>
                  <a:lnTo>
                    <a:pt x="124460" y="885205"/>
                  </a:lnTo>
                  <a:cubicBezTo>
                    <a:pt x="55880" y="885205"/>
                    <a:pt x="0" y="829325"/>
                    <a:pt x="0" y="7607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91951" y="0"/>
                  </a:lnTo>
                  <a:cubicBezTo>
                    <a:pt x="6460531" y="0"/>
                    <a:pt x="6516412" y="55880"/>
                    <a:pt x="6516412" y="124460"/>
                  </a:cubicBezTo>
                  <a:lnTo>
                    <a:pt x="6516412" y="760745"/>
                  </a:lnTo>
                  <a:cubicBezTo>
                    <a:pt x="6516412" y="829325"/>
                    <a:pt x="6460531" y="885205"/>
                    <a:pt x="6391951" y="885205"/>
                  </a:cubicBezTo>
                  <a:close/>
                </a:path>
              </a:pathLst>
            </a:custGeom>
            <a:solidFill>
              <a:srgbClr val="033C76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96364" y="962025"/>
            <a:ext cx="16962325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es LA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pregunta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que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usted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quisiera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resolver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estudiando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ooper Hewitt Bold"/>
              </a:rPr>
              <a:t>economía</a:t>
            </a:r>
            <a:r>
              <a:rPr lang="en-US" sz="6000" dirty="0">
                <a:solidFill>
                  <a:srgbClr val="FFFFFF"/>
                </a:solidFill>
                <a:latin typeface="Cooper Hewitt Bold"/>
              </a:rPr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9691" y="0"/>
            <a:ext cx="19097691" cy="10287000"/>
            <a:chOff x="0" y="0"/>
            <a:chExt cx="6460334" cy="3479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60334" cy="3479869"/>
            </a:xfrm>
            <a:custGeom>
              <a:avLst/>
              <a:gdLst/>
              <a:ahLst/>
              <a:cxnLst/>
              <a:rect l="l" t="t" r="r" b="b"/>
              <a:pathLst>
                <a:path w="6460334" h="3479869">
                  <a:moveTo>
                    <a:pt x="0" y="0"/>
                  </a:moveTo>
                  <a:lnTo>
                    <a:pt x="6460334" y="0"/>
                  </a:lnTo>
                  <a:lnTo>
                    <a:pt x="6460334" y="3479869"/>
                  </a:lnTo>
                  <a:lnTo>
                    <a:pt x="0" y="3479869"/>
                  </a:lnTo>
                  <a:close/>
                </a:path>
              </a:pathLst>
            </a:custGeom>
            <a:solidFill>
              <a:srgbClr val="F27D0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61190"/>
            <a:ext cx="3658244" cy="525810"/>
            <a:chOff x="0" y="0"/>
            <a:chExt cx="1237504" cy="1778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44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4878" y="9761190"/>
            <a:ext cx="3658244" cy="525810"/>
            <a:chOff x="0" y="0"/>
            <a:chExt cx="1237504" cy="177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2A41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73122" y="9761190"/>
            <a:ext cx="3658244" cy="525810"/>
            <a:chOff x="0" y="0"/>
            <a:chExt cx="1237504" cy="177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FFDD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629756" y="9761190"/>
            <a:ext cx="3658244" cy="525810"/>
            <a:chOff x="0" y="0"/>
            <a:chExt cx="1237504" cy="1778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7504" cy="177870"/>
            </a:xfrm>
            <a:custGeom>
              <a:avLst/>
              <a:gdLst/>
              <a:ahLst/>
              <a:cxnLst/>
              <a:rect l="l" t="t" r="r" b="b"/>
              <a:pathLst>
                <a:path w="1237504" h="177870">
                  <a:moveTo>
                    <a:pt x="0" y="0"/>
                  </a:moveTo>
                  <a:lnTo>
                    <a:pt x="1237504" y="0"/>
                  </a:lnTo>
                  <a:lnTo>
                    <a:pt x="1237504" y="177870"/>
                  </a:lnTo>
                  <a:lnTo>
                    <a:pt x="0" y="177870"/>
                  </a:lnTo>
                  <a:close/>
                </a:path>
              </a:pathLst>
            </a:custGeom>
            <a:solidFill>
              <a:srgbClr val="7AC94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76027" y="3999479"/>
            <a:ext cx="16283273" cy="2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Cooper Hewitt Bold"/>
              </a:rPr>
              <a:t>Retos de economistas para el siglo XXI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2484"/>
            <a:ext cx="4218404" cy="909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5222"/>
            <a:ext cx="4218404" cy="90695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1" y="1896321"/>
            <a:ext cx="17085735" cy="1360410"/>
            <a:chOff x="0" y="0"/>
            <a:chExt cx="8682190" cy="666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82189" cy="666886"/>
            </a:xfrm>
            <a:custGeom>
              <a:avLst/>
              <a:gdLst/>
              <a:ahLst/>
              <a:cxnLst/>
              <a:rect l="l" t="t" r="r" b="b"/>
              <a:pathLst>
                <a:path w="8682189" h="666886">
                  <a:moveTo>
                    <a:pt x="8557730" y="666886"/>
                  </a:moveTo>
                  <a:lnTo>
                    <a:pt x="124460" y="666886"/>
                  </a:lnTo>
                  <a:cubicBezTo>
                    <a:pt x="55880" y="666886"/>
                    <a:pt x="0" y="611006"/>
                    <a:pt x="0" y="542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557730" y="0"/>
                  </a:lnTo>
                  <a:cubicBezTo>
                    <a:pt x="8626310" y="0"/>
                    <a:pt x="8682189" y="55880"/>
                    <a:pt x="8682189" y="124460"/>
                  </a:cubicBezTo>
                  <a:lnTo>
                    <a:pt x="8682189" y="542426"/>
                  </a:lnTo>
                  <a:cubicBezTo>
                    <a:pt x="8682189" y="611006"/>
                    <a:pt x="8626310" y="666886"/>
                    <a:pt x="8557730" y="666886"/>
                  </a:cubicBezTo>
                  <a:close/>
                </a:path>
              </a:pathLst>
            </a:custGeom>
            <a:solidFill>
              <a:srgbClr val="F27D0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76027" y="5026425"/>
            <a:ext cx="15743983" cy="400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Automatización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 y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tecnología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Cambio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climático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Desigualdad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Desarrollo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económico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Estabilidad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financiera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Cambio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demográfico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>
                <a:solidFill>
                  <a:srgbClr val="000000"/>
                </a:solidFill>
                <a:latin typeface="Cooper Hewitt"/>
              </a:rPr>
              <a:t>Comercio y </a:t>
            </a: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globalización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.​</a:t>
            </a:r>
          </a:p>
          <a:p>
            <a:pPr marL="773435" lvl="1" indent="-386717">
              <a:lnSpc>
                <a:spcPts val="3940"/>
              </a:lnSpc>
              <a:buFont typeface="Arial"/>
              <a:buChar char="•"/>
            </a:pPr>
            <a:r>
              <a:rPr lang="en-US" sz="3582" dirty="0" err="1">
                <a:solidFill>
                  <a:srgbClr val="000000"/>
                </a:solidFill>
                <a:latin typeface="Cooper Hewitt"/>
              </a:rPr>
              <a:t>Desempleo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400" y="3924300"/>
            <a:ext cx="6340834" cy="76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0"/>
              </a:lnSpc>
            </a:pPr>
            <a:r>
              <a:rPr lang="en-US" sz="4482" dirty="0" err="1">
                <a:solidFill>
                  <a:srgbClr val="000000"/>
                </a:solidFill>
                <a:latin typeface="Cooper Hewitt Bold"/>
              </a:rPr>
              <a:t>Opciones</a:t>
            </a:r>
            <a:endParaRPr lang="en-US" sz="4482" dirty="0">
              <a:solidFill>
                <a:srgbClr val="000000"/>
              </a:solidFill>
              <a:latin typeface="Cooper Hewit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5044" y="2019300"/>
            <a:ext cx="16874256" cy="12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  <a:spcBef>
                <a:spcPct val="0"/>
              </a:spcBef>
            </a:pP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desafío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de la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sociedad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siglo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XXI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debería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ser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más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urgente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los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economistas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?​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29966" y="3238500"/>
            <a:ext cx="16796724" cy="489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¿Qué piensan ustedes que hacen los economistas?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  	</a:t>
            </a:r>
          </a:p>
          <a:p>
            <a:pPr algn="ctr">
              <a:lnSpc>
                <a:spcPts val="7580"/>
              </a:lnSpc>
            </a:pPr>
            <a:r>
              <a:rPr lang="es-ES_tradnl" sz="7580" dirty="0">
                <a:solidFill>
                  <a:srgbClr val="1D1D1B"/>
                </a:solidFill>
                <a:latin typeface="Cooper Hewitt Bold"/>
              </a:rPr>
              <a:t>¿Qué los distingue de otras profesiones?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7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027" y="575222"/>
            <a:ext cx="4218404" cy="90695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1" y="1896321"/>
            <a:ext cx="17085735" cy="1360410"/>
            <a:chOff x="0" y="0"/>
            <a:chExt cx="8682190" cy="666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82189" cy="666886"/>
            </a:xfrm>
            <a:custGeom>
              <a:avLst/>
              <a:gdLst/>
              <a:ahLst/>
              <a:cxnLst/>
              <a:rect l="l" t="t" r="r" b="b"/>
              <a:pathLst>
                <a:path w="8682189" h="666886">
                  <a:moveTo>
                    <a:pt x="8557730" y="666886"/>
                  </a:moveTo>
                  <a:lnTo>
                    <a:pt x="124460" y="666886"/>
                  </a:lnTo>
                  <a:cubicBezTo>
                    <a:pt x="55880" y="666886"/>
                    <a:pt x="0" y="611006"/>
                    <a:pt x="0" y="542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557730" y="0"/>
                  </a:lnTo>
                  <a:cubicBezTo>
                    <a:pt x="8626310" y="0"/>
                    <a:pt x="8682189" y="55880"/>
                    <a:pt x="8682189" y="124460"/>
                  </a:cubicBezTo>
                  <a:lnTo>
                    <a:pt x="8682189" y="542426"/>
                  </a:lnTo>
                  <a:cubicBezTo>
                    <a:pt x="8682189" y="611006"/>
                    <a:pt x="8626310" y="666886"/>
                    <a:pt x="8557730" y="666886"/>
                  </a:cubicBezTo>
                  <a:close/>
                </a:path>
              </a:pathLst>
            </a:custGeom>
            <a:solidFill>
              <a:srgbClr val="F27D0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85044" y="2019300"/>
            <a:ext cx="16874256" cy="12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  <a:spcBef>
                <a:spcPct val="0"/>
              </a:spcBef>
            </a:pP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¿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Cuál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desafío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de la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sociedad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siglo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XXI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debería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ser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el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más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urgente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para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los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 </a:t>
            </a:r>
            <a:r>
              <a:rPr lang="en-US" sz="4380" dirty="0" err="1">
                <a:solidFill>
                  <a:srgbClr val="FFFFFF"/>
                </a:solidFill>
                <a:latin typeface="Cooper Hewitt Bold"/>
              </a:rPr>
              <a:t>economistas</a:t>
            </a:r>
            <a:r>
              <a:rPr lang="en-US" sz="4380" dirty="0">
                <a:solidFill>
                  <a:srgbClr val="FFFFFF"/>
                </a:solidFill>
                <a:latin typeface="Cooper Hewitt Bold"/>
              </a:rPr>
              <a:t>?​</a:t>
            </a:r>
          </a:p>
        </p:txBody>
      </p:sp>
      <p:pic>
        <p:nvPicPr>
          <p:cNvPr id="18" name="Picture 17" descr="Website&#10;&#10;Description automatically generated">
            <a:extLst>
              <a:ext uri="{FF2B5EF4-FFF2-40B4-BE49-F238E27FC236}">
                <a16:creationId xmlns:a16="http://schemas.microsoft.com/office/drawing/2014/main" id="{97BA0536-0EF6-3B5D-6C5F-0786DC73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3379710"/>
            <a:ext cx="149606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80986ABC-900D-19F6-89EA-567433A3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87859"/>
            <a:ext cx="12496800" cy="78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  <a:ln>
                <a:solidFill>
                  <a:srgbClr val="92D050"/>
                </a:solidFill>
              </a:ln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  <a:ln>
                <a:solidFill>
                  <a:srgbClr val="92D050"/>
                </a:solidFill>
              </a:ln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A8FC2F-F9BE-BCE8-5832-6272671A0345}"/>
              </a:ext>
            </a:extLst>
          </p:cNvPr>
          <p:cNvSpPr txBox="1">
            <a:spLocks noChangeAspect="1"/>
          </p:cNvSpPr>
          <p:nvPr/>
        </p:nvSpPr>
        <p:spPr>
          <a:xfrm>
            <a:off x="1770453" y="2628900"/>
            <a:ext cx="7315200" cy="229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1. “Real Wages and the Business Cycle: Accounting for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Worker, Firm, and Job Title Heterogeneity”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2D2E96-61CE-7DC0-FC0F-ADCE8362AF3F}"/>
              </a:ext>
            </a:extLst>
          </p:cNvPr>
          <p:cNvSpPr txBox="1">
            <a:spLocks noChangeAspect="1"/>
          </p:cNvSpPr>
          <p:nvPr/>
        </p:nvSpPr>
        <p:spPr>
          <a:xfrm>
            <a:off x="1490770" y="5925029"/>
            <a:ext cx="7315200" cy="174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3. “Can we stay one step ahead of cheaters? A field experiment in proctoring online open book exams”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EF72F7-D69F-5080-B050-98CE72767430}"/>
              </a:ext>
            </a:extLst>
          </p:cNvPr>
          <p:cNvSpPr txBox="1">
            <a:spLocks noChangeAspect="1"/>
          </p:cNvSpPr>
          <p:nvPr/>
        </p:nvSpPr>
        <p:spPr>
          <a:xfrm>
            <a:off x="9525000" y="5925029"/>
            <a:ext cx="7315200" cy="2854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4. “Sporting</a:t>
            </a:r>
            <a:r>
              <a:rPr lang="en-US" sz="3600" dirty="0"/>
              <a:t> </a:t>
            </a:r>
            <a:r>
              <a:rPr lang="en-US" sz="3582" dirty="0">
                <a:solidFill>
                  <a:srgbClr val="000000"/>
                </a:solidFill>
                <a:latin typeface="Cooper Hewitt"/>
              </a:rPr>
              <a:t>Events, Emotional Cues, and Crime: Spatial And Temporal Evidence From Brazilian Soccer Games”</a:t>
            </a:r>
          </a:p>
          <a:p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A118D-3D6E-669B-F4CB-CC23F7E2731C}"/>
              </a:ext>
            </a:extLst>
          </p:cNvPr>
          <p:cNvSpPr txBox="1">
            <a:spLocks noChangeAspect="1"/>
          </p:cNvSpPr>
          <p:nvPr/>
        </p:nvSpPr>
        <p:spPr>
          <a:xfrm>
            <a:off x="9753599" y="2628900"/>
            <a:ext cx="7315200" cy="229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2. “Losing my religion: The effects of religious scandals on religious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participation and charitable giving.”</a:t>
            </a:r>
          </a:p>
          <a:p>
            <a:pPr algn="ctr"/>
            <a:r>
              <a:rPr lang="en-US" sz="3582" dirty="0">
                <a:solidFill>
                  <a:srgbClr val="000000"/>
                </a:solidFill>
                <a:latin typeface="Cooper Hewitt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15CA6-E19C-8748-958B-C06EA560EB3B}"/>
              </a:ext>
            </a:extLst>
          </p:cNvPr>
          <p:cNvCxnSpPr/>
          <p:nvPr/>
        </p:nvCxnSpPr>
        <p:spPr>
          <a:xfrm flipH="1">
            <a:off x="9085653" y="1333500"/>
            <a:ext cx="58347" cy="8039580"/>
          </a:xfrm>
          <a:prstGeom prst="line">
            <a:avLst/>
          </a:prstGeom>
          <a:ln w="57150">
            <a:solidFill>
              <a:srgbClr val="7BC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20CF0-C935-0131-5953-6ADF1E976773}"/>
              </a:ext>
            </a:extLst>
          </p:cNvPr>
          <p:cNvCxnSpPr>
            <a:cxnSpLocks/>
          </p:cNvCxnSpPr>
          <p:nvPr/>
        </p:nvCxnSpPr>
        <p:spPr>
          <a:xfrm>
            <a:off x="1829122" y="5372100"/>
            <a:ext cx="15011078" cy="0"/>
          </a:xfrm>
          <a:prstGeom prst="line">
            <a:avLst/>
          </a:prstGeom>
          <a:ln w="57150">
            <a:solidFill>
              <a:srgbClr val="7BC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0244A712-8932-643D-96AD-5C4368A1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46250"/>
            <a:ext cx="10058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A889F1C7-A96D-1440-E60F-44EFADE6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7" y="2705100"/>
            <a:ext cx="1656560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7B7D54-F07D-48DD-86FA-BBCE52EA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2451100"/>
            <a:ext cx="12319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51376A-5C8A-FC39-6A52-61E1AF7B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2609850"/>
            <a:ext cx="9423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4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61190"/>
            <a:ext cx="18288000" cy="525810"/>
            <a:chOff x="0" y="0"/>
            <a:chExt cx="24384000" cy="7010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877659" cy="701080"/>
              <a:chOff x="0" y="0"/>
              <a:chExt cx="1237504" cy="1778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4405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4877659" y="0"/>
              <a:ext cx="4877659" cy="701080"/>
              <a:chOff x="0" y="0"/>
              <a:chExt cx="1237504" cy="17787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7D0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753171" y="0"/>
              <a:ext cx="4877659" cy="701080"/>
              <a:chOff x="0" y="0"/>
              <a:chExt cx="1237504" cy="1778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2A41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630829" y="0"/>
              <a:ext cx="4877659" cy="701080"/>
              <a:chOff x="0" y="0"/>
              <a:chExt cx="1237504" cy="1778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FFDD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9506341" y="0"/>
              <a:ext cx="4877659" cy="701080"/>
              <a:chOff x="0" y="0"/>
              <a:chExt cx="1237504" cy="1778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37504" cy="177870"/>
              </a:xfrm>
              <a:custGeom>
                <a:avLst/>
                <a:gdLst/>
                <a:ahLst/>
                <a:cxnLst/>
                <a:rect l="l" t="t" r="r" b="b"/>
                <a:pathLst>
                  <a:path w="1237504" h="177870">
                    <a:moveTo>
                      <a:pt x="0" y="0"/>
                    </a:moveTo>
                    <a:lnTo>
                      <a:pt x="1237504" y="0"/>
                    </a:lnTo>
                    <a:lnTo>
                      <a:pt x="1237504" y="177870"/>
                    </a:lnTo>
                    <a:lnTo>
                      <a:pt x="0" y="177870"/>
                    </a:lnTo>
                    <a:close/>
                  </a:path>
                </a:pathLst>
              </a:custGeom>
              <a:solidFill>
                <a:srgbClr val="7AC943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1781418"/>
            <a:ext cx="16796724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80"/>
              </a:lnSpc>
            </a:pP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¿</a:t>
            </a:r>
            <a:r>
              <a:rPr lang="en-US" sz="7580" dirty="0" err="1">
                <a:solidFill>
                  <a:srgbClr val="1D1D1B"/>
                </a:solidFill>
                <a:latin typeface="Cooper Hewitt Bold"/>
              </a:rPr>
              <a:t>Quién</a:t>
            </a: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 soy </a:t>
            </a:r>
            <a:r>
              <a:rPr lang="en-US" sz="7580" dirty="0" err="1">
                <a:solidFill>
                  <a:srgbClr val="1D1D1B"/>
                </a:solidFill>
                <a:latin typeface="Cooper Hewitt Bold"/>
              </a:rPr>
              <a:t>yo</a:t>
            </a:r>
            <a:r>
              <a:rPr lang="en-US" sz="7580" dirty="0">
                <a:solidFill>
                  <a:srgbClr val="1D1D1B"/>
                </a:solidFill>
                <a:latin typeface="Cooper Hewitt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963" y="3080803"/>
            <a:ext cx="16230600" cy="706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4400" dirty="0">
                <a:solidFill>
                  <a:srgbClr val="000000"/>
                </a:solidFill>
                <a:latin typeface="Cooper Hewitt"/>
              </a:rPr>
              <a:t>Ignacio Sarmiento Barbieri</a:t>
            </a:r>
            <a:endParaRPr lang="es-ES_tradnl" sz="3600" dirty="0">
              <a:solidFill>
                <a:srgbClr val="000000"/>
              </a:solidFill>
              <a:latin typeface="Cooper Hewitt"/>
            </a:endParaRPr>
          </a:p>
          <a:p>
            <a:pPr marL="914400" lvl="3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https://ignaciomsarmiento.github.io/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	 </a:t>
            </a:r>
          </a:p>
          <a:p>
            <a:pPr marL="914400" lvl="3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i.sarmiento@uniandes.edu.co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 </a:t>
            </a:r>
          </a:p>
          <a:p>
            <a:pPr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Intereses: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Economía Pública y Urbana.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Economía del Crimen. </a:t>
            </a:r>
          </a:p>
          <a:p>
            <a:pPr lvl="2" indent="-571500">
              <a:lnSpc>
                <a:spcPts val="3940"/>
              </a:lnSpc>
              <a:buFont typeface="Arial" panose="020B0604020202020204" pitchFamily="34" charset="0"/>
              <a:buChar char="•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Econometría Aplicada, Big Data y Machine Learning</a:t>
            </a:r>
            <a:r>
              <a:rPr lang="es-ES_tradnl" sz="4000" dirty="0"/>
              <a:t>.</a:t>
            </a:r>
          </a:p>
          <a:p>
            <a:pPr lvl="1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lvl="1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Mis Cursos </a:t>
            </a: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Haciendo Economía</a:t>
            </a: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Big Data and Machine Learning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for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Applied</a:t>
            </a: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Economics</a:t>
            </a: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 lvl="2" indent="-571500">
              <a:lnSpc>
                <a:spcPts val="3940"/>
              </a:lnSpc>
              <a:buFont typeface="Courier New" panose="02070309020205020404" pitchFamily="49" charset="0"/>
              <a:buChar char="o"/>
            </a:pPr>
            <a:r>
              <a:rPr lang="es-ES_tradnl" sz="3582" dirty="0">
                <a:solidFill>
                  <a:srgbClr val="000000"/>
                </a:solidFill>
                <a:latin typeface="Cooper Hewitt"/>
              </a:rPr>
              <a:t>Aprendizaje de Maquinas No </a:t>
            </a:r>
            <a:r>
              <a:rPr lang="es-ES_tradnl" sz="3582" dirty="0" err="1">
                <a:solidFill>
                  <a:srgbClr val="000000"/>
                </a:solidFill>
                <a:latin typeface="Cooper Hewitt"/>
              </a:rPr>
              <a:t>Supervizado</a:t>
            </a:r>
            <a:endParaRPr lang="es-ES_tradnl" sz="3582" dirty="0">
              <a:solidFill>
                <a:srgbClr val="000000"/>
              </a:solidFill>
              <a:latin typeface="Cooper Hewitt"/>
            </a:endParaRPr>
          </a:p>
          <a:p>
            <a:pPr>
              <a:lnSpc>
                <a:spcPts val="3940"/>
              </a:lnSpc>
            </a:pPr>
            <a:endParaRPr lang="es-ES_tradnl" sz="5400" dirty="0">
              <a:solidFill>
                <a:srgbClr val="000000"/>
              </a:solidFill>
              <a:latin typeface="Cooper Hewit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966" y="575222"/>
            <a:ext cx="4218404" cy="9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418</Words>
  <Application>Microsoft Macintosh PowerPoint</Application>
  <PresentationFormat>Custom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Courier New</vt:lpstr>
      <vt:lpstr>Cooper Hewitt Bold</vt:lpstr>
      <vt:lpstr>Calibri</vt:lpstr>
      <vt:lpstr>Cooper Hewitt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2.0 Plantilla Presentación</dc:title>
  <cp:lastModifiedBy>Ignacio Martin Sarmiento Barbieri</cp:lastModifiedBy>
  <cp:revision>4</cp:revision>
  <dcterms:created xsi:type="dcterms:W3CDTF">2006-08-16T00:00:00Z</dcterms:created>
  <dcterms:modified xsi:type="dcterms:W3CDTF">2022-08-04T14:48:02Z</dcterms:modified>
  <dc:identifier>DAFIFqCKDlE</dc:identifier>
</cp:coreProperties>
</file>